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567" r:id="rId3"/>
    <p:sldId id="577" r:id="rId4"/>
    <p:sldId id="570" r:id="rId5"/>
    <p:sldId id="586" r:id="rId6"/>
    <p:sldId id="583" r:id="rId7"/>
    <p:sldId id="591" r:id="rId8"/>
    <p:sldId id="592" r:id="rId9"/>
    <p:sldId id="587" r:id="rId10"/>
    <p:sldId id="588" r:id="rId11"/>
    <p:sldId id="589" r:id="rId12"/>
    <p:sldId id="590" r:id="rId13"/>
    <p:sldId id="576" r:id="rId14"/>
    <p:sldId id="305" r:id="rId15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2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00FF"/>
    <a:srgbClr val="FFFF99"/>
    <a:srgbClr val="008000"/>
    <a:srgbClr val="00FF00"/>
    <a:srgbClr val="CC0066"/>
    <a:srgbClr val="275942"/>
    <a:srgbClr val="FFFFCC"/>
    <a:srgbClr val="8A0045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22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2023/3/15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30059" y="475208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2023/3/15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2.wav"/><Relationship Id="rId5" Type="http://schemas.microsoft.com/office/2007/relationships/media" Target="../media/media2.wav"/><Relationship Id="rId10" Type="http://schemas.openxmlformats.org/officeDocument/2006/relationships/image" Target="../media/image19.emf"/><Relationship Id="rId4" Type="http://schemas.openxmlformats.org/officeDocument/2006/relationships/audio" Target="../media/media4.wav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2.wav"/><Relationship Id="rId5" Type="http://schemas.microsoft.com/office/2007/relationships/media" Target="../media/media2.wav"/><Relationship Id="rId10" Type="http://schemas.openxmlformats.org/officeDocument/2006/relationships/image" Target="../media/image21.emf"/><Relationship Id="rId4" Type="http://schemas.openxmlformats.org/officeDocument/2006/relationships/audio" Target="../media/media6.wav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8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2.wav"/><Relationship Id="rId5" Type="http://schemas.microsoft.com/office/2007/relationships/media" Target="../media/media2.wav"/><Relationship Id="rId10" Type="http://schemas.openxmlformats.org/officeDocument/2006/relationships/image" Target="../media/image23.emf"/><Relationship Id="rId4" Type="http://schemas.openxmlformats.org/officeDocument/2006/relationships/audio" Target="../media/media8.wav"/><Relationship Id="rId9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emf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png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audio" Target="../media/media1.wav"/><Relationship Id="rId7" Type="http://schemas.openxmlformats.org/officeDocument/2006/relationships/image" Target="../media/image17.png"/><Relationship Id="rId2" Type="http://schemas.microsoft.com/office/2007/relationships/media" Target="../media/media1.wav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wav"/><Relationship Id="rId4" Type="http://schemas.microsoft.com/office/2007/relationships/media" Target="../media/media2.wav"/><Relationship Id="rId9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80535" y="2599954"/>
            <a:ext cx="5815260" cy="2251963"/>
          </a:xfrm>
        </p:spPr>
        <p:txBody>
          <a:bodyPr/>
          <a:lstStyle/>
          <a:p>
            <a:r>
              <a:rPr lang="en-US" altLang="zh-TW" sz="4800" dirty="0"/>
              <a:t>CTF model for long reverberation</a:t>
            </a:r>
            <a:b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en-US" altLang="zh-TW" sz="1846" b="0" dirty="0">
                <a:solidFill>
                  <a:srgbClr val="8A0045"/>
                </a:solidFill>
              </a:rPr>
              <a:t>Date</a:t>
            </a:r>
            <a:r>
              <a:rPr lang="zh-TW" altLang="en-US" sz="1846" b="0" dirty="0">
                <a:solidFill>
                  <a:srgbClr val="8A0045"/>
                </a:solidFill>
              </a:rPr>
              <a:t>：</a:t>
            </a:r>
            <a:r>
              <a:rPr lang="en-US" altLang="zh-TW" sz="1846" b="0" dirty="0">
                <a:solidFill>
                  <a:srgbClr val="8A0045"/>
                </a:solidFill>
              </a:rPr>
              <a:t>2022. 03. 08</a:t>
            </a:r>
            <a:endParaRPr lang="zh-TW" altLang="en-US" sz="1846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24799" y="4484414"/>
            <a:ext cx="2150558" cy="1803223"/>
          </a:xfrm>
        </p:spPr>
        <p:txBody>
          <a:bodyPr/>
          <a:lstStyle/>
          <a:p>
            <a:pPr algn="just"/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 (TEA) Lab</a:t>
            </a:r>
          </a:p>
          <a:p>
            <a:pPr algn="just"/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2023/3/15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(4)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689856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32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64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spectrogram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024E5B97-BFC3-463B-A3CC-8FCFF268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769" y="2778757"/>
            <a:ext cx="5256000" cy="3942000"/>
          </a:xfrm>
          <a:prstGeom prst="rect">
            <a:avLst/>
          </a:prstGeom>
        </p:spPr>
      </p:pic>
      <p:pic>
        <p:nvPicPr>
          <p:cNvPr id="12" name="source_predict_NWIN=64_L=127">
            <a:hlinkClick r:id="" action="ppaction://media"/>
            <a:extLst>
              <a:ext uri="{FF2B5EF4-FFF2-40B4-BE49-F238E27FC236}">
                <a16:creationId xmlns:a16="http://schemas.microsoft.com/office/drawing/2014/main" id="{1241F312-6147-4A0D-B4F6-2F920AE449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5067" y="2037017"/>
            <a:ext cx="609600" cy="6096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0E753D-95A4-4FC8-9305-AA75FB8A3F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778" y="2778757"/>
            <a:ext cx="5256000" cy="3942000"/>
          </a:xfrm>
          <a:prstGeom prst="rect">
            <a:avLst/>
          </a:prstGeom>
        </p:spPr>
      </p:pic>
      <p:pic>
        <p:nvPicPr>
          <p:cNvPr id="15" name="source_predict_NWIN=32_L=255">
            <a:hlinkClick r:id="" action="ppaction://media"/>
            <a:extLst>
              <a:ext uri="{FF2B5EF4-FFF2-40B4-BE49-F238E27FC236}">
                <a16:creationId xmlns:a16="http://schemas.microsoft.com/office/drawing/2014/main" id="{17B18072-395C-42A8-8BD4-AE8854BE33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32978" y="2071063"/>
            <a:ext cx="609600" cy="609600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F2BDFA32-8DB6-4506-AA29-35B521601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63321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9" name="source">
            <a:hlinkClick r:id="" action="ppaction://media"/>
            <a:extLst>
              <a:ext uri="{FF2B5EF4-FFF2-40B4-BE49-F238E27FC236}">
                <a16:creationId xmlns:a16="http://schemas.microsoft.com/office/drawing/2014/main" id="{6F5409FF-971D-4B98-9FD8-0D469BBC1E0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89626" y="3320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(5)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622555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128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256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spectrogram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pic>
        <p:nvPicPr>
          <p:cNvPr id="6" name="source_predict_NWIN=256_L=31">
            <a:hlinkClick r:id="" action="ppaction://media"/>
            <a:extLst>
              <a:ext uri="{FF2B5EF4-FFF2-40B4-BE49-F238E27FC236}">
                <a16:creationId xmlns:a16="http://schemas.microsoft.com/office/drawing/2014/main" id="{015E4AD4-50D9-420E-8A4C-27AD6A249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12275" y="2072432"/>
            <a:ext cx="609600" cy="609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3909A07-4078-4BB8-9C85-71C862CCF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075" y="2796464"/>
            <a:ext cx="5256000" cy="3942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61D9428-061A-4673-A238-0E18A930FB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109" y="2796464"/>
            <a:ext cx="5256000" cy="3942000"/>
          </a:xfrm>
          <a:prstGeom prst="rect">
            <a:avLst/>
          </a:prstGeom>
        </p:spPr>
      </p:pic>
      <p:pic>
        <p:nvPicPr>
          <p:cNvPr id="12" name="source_predict_NWIN=128_L=63">
            <a:hlinkClick r:id="" action="ppaction://media"/>
            <a:extLst>
              <a:ext uri="{FF2B5EF4-FFF2-40B4-BE49-F238E27FC236}">
                <a16:creationId xmlns:a16="http://schemas.microsoft.com/office/drawing/2014/main" id="{4901BC0D-BFD2-4CD9-B725-56E74ED029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42309" y="2110237"/>
            <a:ext cx="609600" cy="60960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53E60A8-2B0B-411F-9605-13A696F7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10951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4" name="source">
            <a:hlinkClick r:id="" action="ppaction://media"/>
            <a:extLst>
              <a:ext uri="{FF2B5EF4-FFF2-40B4-BE49-F238E27FC236}">
                <a16:creationId xmlns:a16="http://schemas.microsoft.com/office/drawing/2014/main" id="{CB9E202A-2B81-4B21-8E07-4D171ACB2F7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9626" y="3320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(6)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899342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1024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2048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spectrogram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pic>
        <p:nvPicPr>
          <p:cNvPr id="6" name="source_predict_NWIN=1024_L=7">
            <a:hlinkClick r:id="" action="ppaction://media"/>
            <a:extLst>
              <a:ext uri="{FF2B5EF4-FFF2-40B4-BE49-F238E27FC236}">
                <a16:creationId xmlns:a16="http://schemas.microsoft.com/office/drawing/2014/main" id="{793206F1-32FA-4391-9E42-53DFF2E54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2769" y="2100198"/>
            <a:ext cx="609600" cy="609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02A022-70B0-44D3-AAF3-7C3CB993E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670" y="2753910"/>
            <a:ext cx="5256000" cy="3942000"/>
          </a:xfrm>
          <a:prstGeom prst="rect">
            <a:avLst/>
          </a:prstGeom>
        </p:spPr>
      </p:pic>
      <p:pic>
        <p:nvPicPr>
          <p:cNvPr id="10" name="source_predict_NWIN=2048_L=3">
            <a:hlinkClick r:id="" action="ppaction://media"/>
            <a:extLst>
              <a:ext uri="{FF2B5EF4-FFF2-40B4-BE49-F238E27FC236}">
                <a16:creationId xmlns:a16="http://schemas.microsoft.com/office/drawing/2014/main" id="{9BB47D6C-9E1A-43A1-B40C-B9701C1C681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12275" y="2100198"/>
            <a:ext cx="609600" cy="60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AA13190-825C-4BE5-B7A9-629841CC57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9075" y="2798022"/>
            <a:ext cx="5256000" cy="3942000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6F0816E-BA56-4E2C-82E1-DC27EF86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10951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4" name="source">
            <a:hlinkClick r:id="" action="ppaction://media"/>
            <a:extLst>
              <a:ext uri="{FF2B5EF4-FFF2-40B4-BE49-F238E27FC236}">
                <a16:creationId xmlns:a16="http://schemas.microsoft.com/office/drawing/2014/main" id="{BBD9EF7B-A0F1-4754-BB33-3356EFF46F2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9626" y="3320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B4EA3127-4F3C-41CC-A3D6-C5A7797A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80" y="1420014"/>
            <a:ext cx="9401473" cy="5018107"/>
          </a:xfrm>
        </p:spPr>
        <p:txBody>
          <a:bodyPr>
            <a:normAutofit/>
          </a:bodyPr>
          <a:lstStyle/>
          <a:p>
            <a:r>
              <a:rPr lang="en-US" altLang="zh-TW" sz="2400" b="0" dirty="0"/>
              <a:t>Debug</a:t>
            </a:r>
          </a:p>
          <a:p>
            <a:r>
              <a:rPr lang="en-US" altLang="zh-TW" sz="2400" b="0" dirty="0"/>
              <a:t>In this simulation , we use true source signal to initialize            , however , in real application , we can’t obtain source signal , so we will try to predict source signal using recursive ATF </a:t>
            </a:r>
            <a:r>
              <a:rPr lang="en-US" altLang="zh-TW" sz="2400" b="0"/>
              <a:t>method , then </a:t>
            </a:r>
            <a:r>
              <a:rPr lang="en-US" altLang="zh-TW" sz="2400" b="0" dirty="0"/>
              <a:t>use it for initializing             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A6DDB8-783F-487A-AEB6-044959C32F4F}"/>
              </a:ext>
            </a:extLst>
          </p:cNvPr>
          <p:cNvSpPr txBox="1"/>
          <p:nvPr/>
        </p:nvSpPr>
        <p:spPr>
          <a:xfrm>
            <a:off x="2673480" y="3530028"/>
            <a:ext cx="5346440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6099F4F6-55C7-4179-83F9-BF357BD9D7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51001"/>
              </p:ext>
            </p:extLst>
          </p:nvPr>
        </p:nvGraphicFramePr>
        <p:xfrm>
          <a:off x="8019661" y="1985785"/>
          <a:ext cx="809560" cy="394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Equation" r:id="rId3" imgW="495000" imgH="241200" progId="Equation.DSMT4">
                  <p:embed/>
                </p:oleObj>
              </mc:Choice>
              <mc:Fallback>
                <p:oleObj name="Equation" r:id="rId3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9661" y="1985785"/>
                        <a:ext cx="809560" cy="394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B5949FE6-8A43-4536-9FA6-6B02293C1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04797"/>
              </p:ext>
            </p:extLst>
          </p:nvPr>
        </p:nvGraphicFramePr>
        <p:xfrm>
          <a:off x="2499048" y="3083846"/>
          <a:ext cx="809560" cy="394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Equation" r:id="rId5" imgW="495000" imgH="241200" progId="Equation.DSMT4">
                  <p:embed/>
                </p:oleObj>
              </mc:Choice>
              <mc:Fallback>
                <p:oleObj name="Equation" r:id="rId5" imgW="495000" imgH="2412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6099F4F6-55C7-4179-83F9-BF357BD9D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9048" y="3083846"/>
                        <a:ext cx="809560" cy="394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76EB7C7-BD8A-4A99-BAEF-2AA92D8EA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5" b="44955"/>
          <a:stretch/>
        </p:blipFill>
        <p:spPr>
          <a:xfrm>
            <a:off x="2196814" y="2603242"/>
            <a:ext cx="6299771" cy="187545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 dirty="0"/>
              <a:t>Recursive estimation of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CTF</a:t>
            </a:r>
          </a:p>
          <a:p>
            <a:r>
              <a:rPr lang="en-US" altLang="zh-TW" sz="2400" b="0" dirty="0"/>
              <a:t>Simulation settings</a:t>
            </a:r>
          </a:p>
          <a:p>
            <a:r>
              <a:rPr lang="en-US" altLang="zh-TW" sz="2400" b="0" dirty="0"/>
              <a:t>ATF estimation</a:t>
            </a:r>
          </a:p>
          <a:p>
            <a:r>
              <a:rPr lang="en-US" altLang="zh-TW" sz="2400" b="0" dirty="0"/>
              <a:t>Window lengths </a:t>
            </a:r>
            <a:r>
              <a:rPr lang="en-US" altLang="zh-TW" sz="2400" b="0" dirty="0" err="1"/>
              <a:t>comparion</a:t>
            </a:r>
            <a:endParaRPr lang="en-US" altLang="zh-TW" sz="2400" b="0" dirty="0"/>
          </a:p>
          <a:p>
            <a:r>
              <a:rPr lang="en-US" altLang="zh-TW" sz="2400" b="0" dirty="0"/>
              <a:t>Source signal estimation</a:t>
            </a:r>
          </a:p>
          <a:p>
            <a:r>
              <a:rPr lang="en-US" altLang="zh-TW" sz="2400" b="0" dirty="0"/>
              <a:t>Future work</a:t>
            </a:r>
          </a:p>
          <a:p>
            <a:endParaRPr lang="en-US" altLang="zh-TW" sz="2400" b="0" dirty="0"/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Recursive estimation of</a:t>
            </a:r>
            <a:r>
              <a:rPr lang="zh-TW" altLang="en-US" sz="2800" dirty="0"/>
              <a:t> </a:t>
            </a:r>
            <a:r>
              <a:rPr lang="en-US" altLang="zh-TW" sz="2800" dirty="0"/>
              <a:t>CTF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04CA8C4-3CC3-444B-A9AE-129F759F5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729557"/>
              </p:ext>
            </p:extLst>
          </p:nvPr>
        </p:nvGraphicFramePr>
        <p:xfrm>
          <a:off x="1159069" y="1349374"/>
          <a:ext cx="6607175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3" imgW="3492360" imgH="2489040" progId="Equation.DSMT4">
                  <p:embed/>
                </p:oleObj>
              </mc:Choice>
              <mc:Fallback>
                <p:oleObj name="Equation" r:id="rId3" imgW="3492360" imgH="248904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9069" y="1349374"/>
                        <a:ext cx="6607175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9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circular array (UCA)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 = 10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size: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2.4m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frequency: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: 200 </a:t>
                </a:r>
                <a:r>
                  <a:rPr lang="en-US" altLang="zh-TW" sz="2000" b="0" dirty="0" err="1"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(0.2s)</a:t>
                </a:r>
                <a:endParaRPr lang="en-US" altLang="zh-TW" b="0" dirty="0">
                  <a:cs typeface="Times New Roman" panose="02020603050405020304" pitchFamily="18" charset="0"/>
                </a:endParaRPr>
              </a:p>
              <a:p>
                <a:endParaRPr lang="zh-TW" altLang="en-US" sz="2400" dirty="0">
                  <a:cs typeface="Times New Roman" panose="02020603050405020304" pitchFamily="18" charset="0"/>
                </a:endParaRPr>
              </a:p>
              <a:p>
                <a:endParaRPr lang="zh-TW" altLang="en-US" sz="2400" b="0" dirty="0">
                  <a:cs typeface="Times New Roman" panose="02020603050405020304" pitchFamily="18" charset="0"/>
                </a:endParaRPr>
              </a:p>
              <a:p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橢圓 49">
            <a:extLst>
              <a:ext uri="{FF2B5EF4-FFF2-40B4-BE49-F238E27FC236}">
                <a16:creationId xmlns:a16="http://schemas.microsoft.com/office/drawing/2014/main" id="{C814FEF5-DD3A-4F95-91FF-B425196A87C2}"/>
              </a:ext>
            </a:extLst>
          </p:cNvPr>
          <p:cNvSpPr/>
          <p:nvPr/>
        </p:nvSpPr>
        <p:spPr>
          <a:xfrm>
            <a:off x="4887623" y="4797624"/>
            <a:ext cx="1679251" cy="18754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動作按鈕: 影片 5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570837E-5D52-4F7A-B3C4-5E06800FAA5C}"/>
              </a:ext>
            </a:extLst>
          </p:cNvPr>
          <p:cNvSpPr/>
          <p:nvPr/>
        </p:nvSpPr>
        <p:spPr>
          <a:xfrm>
            <a:off x="6279854" y="4979689"/>
            <a:ext cx="233265" cy="235872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動作按鈕: 影片 5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F774F75-E432-48FD-A4BD-5FB4DEA3C024}"/>
              </a:ext>
            </a:extLst>
          </p:cNvPr>
          <p:cNvSpPr/>
          <p:nvPr/>
        </p:nvSpPr>
        <p:spPr>
          <a:xfrm>
            <a:off x="6413695" y="5281566"/>
            <a:ext cx="233265" cy="235872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動作按鈕: 影片 5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8A55143-074B-4EE2-AA6D-806B433E9E0A}"/>
              </a:ext>
            </a:extLst>
          </p:cNvPr>
          <p:cNvSpPr/>
          <p:nvPr/>
        </p:nvSpPr>
        <p:spPr>
          <a:xfrm>
            <a:off x="6438380" y="5608083"/>
            <a:ext cx="233265" cy="216131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動作按鈕: 影片 5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AF02EDB-127C-4770-9A6D-71C12357D1C7}"/>
              </a:ext>
            </a:extLst>
          </p:cNvPr>
          <p:cNvSpPr/>
          <p:nvPr/>
        </p:nvSpPr>
        <p:spPr>
          <a:xfrm>
            <a:off x="5346700" y="4717210"/>
            <a:ext cx="233265" cy="235872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動作按鈕: 影片 5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8D3E60F1-1F1E-4DB0-90E5-7B7829E70218}"/>
              </a:ext>
            </a:extLst>
          </p:cNvPr>
          <p:cNvSpPr/>
          <p:nvPr/>
        </p:nvSpPr>
        <p:spPr>
          <a:xfrm>
            <a:off x="6004298" y="4746572"/>
            <a:ext cx="233265" cy="235872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動作按鈕: 影片 5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976DC7-167C-41D1-A8CC-A49A2B24AA10}"/>
              </a:ext>
            </a:extLst>
          </p:cNvPr>
          <p:cNvSpPr/>
          <p:nvPr/>
        </p:nvSpPr>
        <p:spPr>
          <a:xfrm>
            <a:off x="5671995" y="4645800"/>
            <a:ext cx="233265" cy="235872"/>
          </a:xfrm>
          <a:prstGeom prst="actionButtonMovi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E1E5F04-80DF-47C4-9415-63ADD4C62F28}"/>
              </a:ext>
            </a:extLst>
          </p:cNvPr>
          <p:cNvSpPr txBox="1"/>
          <p:nvPr/>
        </p:nvSpPr>
        <p:spPr>
          <a:xfrm>
            <a:off x="4612854" y="4451384"/>
            <a:ext cx="990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…..  mic6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FC782A7-CB2B-4CF2-9CDF-EA8CD8AF01BD}"/>
              </a:ext>
            </a:extLst>
          </p:cNvPr>
          <p:cNvSpPr txBox="1"/>
          <p:nvPr/>
        </p:nvSpPr>
        <p:spPr>
          <a:xfrm>
            <a:off x="6634040" y="5147743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mic2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3DEB2B6-263F-46FD-A224-C89FCC804B2E}"/>
              </a:ext>
            </a:extLst>
          </p:cNvPr>
          <p:cNvSpPr txBox="1"/>
          <p:nvPr/>
        </p:nvSpPr>
        <p:spPr>
          <a:xfrm>
            <a:off x="6416287" y="4735713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mic3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D00A41A8-DF0B-4AC8-901F-DFC77BD4BE4B}"/>
              </a:ext>
            </a:extLst>
          </p:cNvPr>
          <p:cNvSpPr txBox="1"/>
          <p:nvPr/>
        </p:nvSpPr>
        <p:spPr>
          <a:xfrm>
            <a:off x="5975830" y="4421305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mic4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A9E8B4C-7279-419A-95C1-775D2F40749B}"/>
              </a:ext>
            </a:extLst>
          </p:cNvPr>
          <p:cNvSpPr txBox="1"/>
          <p:nvPr/>
        </p:nvSpPr>
        <p:spPr>
          <a:xfrm>
            <a:off x="6761253" y="5462037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mic1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動作按鈕: 聲音 61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1701412E-10BC-4805-9DB8-6D00465C652D}"/>
              </a:ext>
            </a:extLst>
          </p:cNvPr>
          <p:cNvSpPr/>
          <p:nvPr/>
        </p:nvSpPr>
        <p:spPr>
          <a:xfrm rot="10800000">
            <a:off x="8922807" y="5581461"/>
            <a:ext cx="393343" cy="307777"/>
          </a:xfrm>
          <a:prstGeom prst="actionButtonSou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FA47F955-FBFC-4E99-A7FC-ABBFBAA527C1}"/>
              </a:ext>
            </a:extLst>
          </p:cNvPr>
          <p:cNvCxnSpPr>
            <a:cxnSpLocks/>
          </p:cNvCxnSpPr>
          <p:nvPr/>
        </p:nvCxnSpPr>
        <p:spPr>
          <a:xfrm flipV="1">
            <a:off x="5727248" y="5262085"/>
            <a:ext cx="709009" cy="4639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09629AC-1232-41EA-87CE-98BAE659B231}"/>
              </a:ext>
            </a:extLst>
          </p:cNvPr>
          <p:cNvSpPr txBox="1"/>
          <p:nvPr/>
        </p:nvSpPr>
        <p:spPr>
          <a:xfrm>
            <a:off x="5398552" y="5160994"/>
            <a:ext cx="85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0.5m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B4C63D77-BC7B-4777-9533-CE2F6986A560}"/>
              </a:ext>
            </a:extLst>
          </p:cNvPr>
          <p:cNvCxnSpPr>
            <a:cxnSpLocks/>
          </p:cNvCxnSpPr>
          <p:nvPr/>
        </p:nvCxnSpPr>
        <p:spPr>
          <a:xfrm flipH="1">
            <a:off x="5745011" y="5706947"/>
            <a:ext cx="3374467" cy="1874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7CAD1E8D-8EFB-4EBB-8A5B-5F657D8654D8}"/>
              </a:ext>
            </a:extLst>
          </p:cNvPr>
          <p:cNvSpPr txBox="1"/>
          <p:nvPr/>
        </p:nvSpPr>
        <p:spPr>
          <a:xfrm>
            <a:off x="7724741" y="5399502"/>
            <a:ext cx="611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48A949A-850B-4E44-9CD2-2D3A835E020C}"/>
                  </a:ext>
                </a:extLst>
              </p:cNvPr>
              <p:cNvSpPr/>
              <p:nvPr/>
            </p:nvSpPr>
            <p:spPr>
              <a:xfrm>
                <a:off x="8198107" y="6104403"/>
                <a:ext cx="72808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14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∠</m:t>
                    </m:r>
                  </m:oMath>
                </a14:m>
                <a:r>
                  <a:rPr lang="el-GR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0º</a:t>
                </a:r>
                <a:endParaRPr lang="zh-TW" altLang="en-US" sz="1400" dirty="0">
                  <a:latin typeface="Times New Roman" panose="020206030504050203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648A949A-850B-4E44-9CD2-2D3A835E0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107" y="6104403"/>
                <a:ext cx="728084" cy="307777"/>
              </a:xfrm>
              <a:prstGeom prst="rect">
                <a:avLst/>
              </a:prstGeom>
              <a:blipFill>
                <a:blip r:embed="rId4"/>
                <a:stretch>
                  <a:fillRect t="-1961" r="-840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67">
            <a:extLst>
              <a:ext uri="{FF2B5EF4-FFF2-40B4-BE49-F238E27FC236}">
                <a16:creationId xmlns:a16="http://schemas.microsoft.com/office/drawing/2014/main" id="{40AFD045-B084-4F94-A43B-3FCB9E3C33C6}"/>
              </a:ext>
            </a:extLst>
          </p:cNvPr>
          <p:cNvSpPr txBox="1"/>
          <p:nvPr/>
        </p:nvSpPr>
        <p:spPr>
          <a:xfrm>
            <a:off x="8691336" y="4892343"/>
            <a:ext cx="16592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itchFamily="18" charset="0"/>
                <a:cs typeface="Times New Roman" pitchFamily="18" charset="0"/>
              </a:rPr>
              <a:t>Target source</a:t>
            </a:r>
          </a:p>
          <a:p>
            <a:r>
              <a:rPr lang="en-US" altLang="zh-TW" sz="1400" dirty="0">
                <a:latin typeface="Times New Roman" pitchFamily="18" charset="0"/>
                <a:cs typeface="Times New Roman" pitchFamily="18" charset="0"/>
              </a:rPr>
              <a:t>(white noise)</a:t>
            </a:r>
            <a:endParaRPr lang="zh-TW" altLang="en-US" sz="140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0D236E62-1B9C-4AEA-9FB5-AAFA07A4FDDA}"/>
              </a:ext>
            </a:extLst>
          </p:cNvPr>
          <p:cNvSpPr txBox="1"/>
          <p:nvPr/>
        </p:nvSpPr>
        <p:spPr>
          <a:xfrm>
            <a:off x="5403477" y="5761322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(1,3)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92F31F6-9CFA-4201-B3FA-424C7E8D621D}"/>
              </a:ext>
            </a:extLst>
          </p:cNvPr>
          <p:cNvSpPr txBox="1"/>
          <p:nvPr/>
        </p:nvSpPr>
        <p:spPr>
          <a:xfrm>
            <a:off x="9276923" y="5889239"/>
            <a:ext cx="60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(4,3)</a:t>
            </a:r>
            <a:endParaRPr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583095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08A4026F-9A5F-4BD5-AC23-E10B8837A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818567"/>
              </p:ext>
            </p:extLst>
          </p:nvPr>
        </p:nvGraphicFramePr>
        <p:xfrm>
          <a:off x="500909" y="2142547"/>
          <a:ext cx="4922837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Equation" r:id="rId3" imgW="2501640" imgH="1371600" progId="Equation.DSMT4">
                  <p:embed/>
                </p:oleObj>
              </mc:Choice>
              <mc:Fallback>
                <p:oleObj name="Equation" r:id="rId3" imgW="2501640" imgH="1371600" progId="Equation.DSMT4">
                  <p:embed/>
                  <p:pic>
                    <p:nvPicPr>
                      <p:cNvPr id="19" name="內容版面配置區 3">
                        <a:extLst>
                          <a:ext uri="{FF2B5EF4-FFF2-40B4-BE49-F238E27FC236}">
                            <a16:creationId xmlns:a16="http://schemas.microsoft.com/office/drawing/2014/main" id="{08A4026F-9A5F-4BD5-AC23-E10B8837A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09" y="2142547"/>
                        <a:ext cx="4922837" cy="271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67A7884F-7AD9-4B1E-B32F-E9F127E42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59" y="1367393"/>
            <a:ext cx="5334000" cy="4000500"/>
          </a:xfrm>
          <a:prstGeom prst="rect">
            <a:avLst/>
          </a:prstGeom>
        </p:spPr>
      </p:pic>
      <p:graphicFrame>
        <p:nvGraphicFramePr>
          <p:cNvPr id="21" name="內容版面配置區 3">
            <a:extLst>
              <a:ext uri="{FF2B5EF4-FFF2-40B4-BE49-F238E27FC236}">
                <a16:creationId xmlns:a16="http://schemas.microsoft.com/office/drawing/2014/main" id="{70E800A6-3CAE-447D-AD78-A68204E99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749938"/>
              </p:ext>
            </p:extLst>
          </p:nvPr>
        </p:nvGraphicFramePr>
        <p:xfrm>
          <a:off x="620713" y="5649913"/>
          <a:ext cx="77231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Equation" r:id="rId6" imgW="5702040" imgH="647640" progId="Equation.DSMT4">
                  <p:embed/>
                </p:oleObj>
              </mc:Choice>
              <mc:Fallback>
                <p:oleObj name="Equation" r:id="rId6" imgW="5702040" imgH="64764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83202EAA-7BA6-40DB-B44F-5041955EA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0713" y="5649913"/>
                        <a:ext cx="7723187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472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(1)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08922"/>
              </p:ext>
            </p:extLst>
          </p:nvPr>
        </p:nvGraphicFramePr>
        <p:xfrm>
          <a:off x="0" y="1222310"/>
          <a:ext cx="10693401" cy="526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32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64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CTF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Matching error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0.6490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0.8044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pic>
        <p:nvPicPr>
          <p:cNvPr id="35" name="圖片 34">
            <a:extLst>
              <a:ext uri="{FF2B5EF4-FFF2-40B4-BE49-F238E27FC236}">
                <a16:creationId xmlns:a16="http://schemas.microsoft.com/office/drawing/2014/main" id="{F9FAE7E5-A16A-41A4-AB65-4490D20D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89" y="1809631"/>
            <a:ext cx="5256000" cy="394200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A5C5831A-8158-4230-9FB0-89CA151C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48" y="1809631"/>
            <a:ext cx="5256000" cy="394200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FF1B6F0-51EF-4F66-9D84-1B57C3AAF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402" y="2326100"/>
            <a:ext cx="1190791" cy="352474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A13A3C5-230F-40E1-8C26-F77CC19B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499" y="2326100"/>
            <a:ext cx="1190791" cy="352474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33118576-73D5-4E9D-B801-07C74B376A1C}"/>
              </a:ext>
            </a:extLst>
          </p:cNvPr>
          <p:cNvSpPr txBox="1"/>
          <p:nvPr/>
        </p:nvSpPr>
        <p:spPr>
          <a:xfrm rot="2162722">
            <a:off x="6266273" y="1453218"/>
            <a:ext cx="195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Best one !!!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FC917316-9671-479A-BCAC-6A98CB662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432408"/>
              </p:ext>
            </p:extLst>
          </p:nvPr>
        </p:nvGraphicFramePr>
        <p:xfrm>
          <a:off x="695358" y="6515795"/>
          <a:ext cx="4725987" cy="53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Equation" r:id="rId5" imgW="5702040" imgH="647640" progId="Equation.DSMT4">
                  <p:embed/>
                </p:oleObj>
              </mc:Choice>
              <mc:Fallback>
                <p:oleObj name="Equation" r:id="rId5" imgW="5702040" imgH="647640" progId="Equation.DSMT4">
                  <p:embed/>
                  <p:pic>
                    <p:nvPicPr>
                      <p:cNvPr id="21" name="內容版面配置區 3">
                        <a:extLst>
                          <a:ext uri="{FF2B5EF4-FFF2-40B4-BE49-F238E27FC236}">
                            <a16:creationId xmlns:a16="http://schemas.microsoft.com/office/drawing/2014/main" id="{70E800A6-3CAE-447D-AD78-A68204E99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5358" y="6515795"/>
                        <a:ext cx="4725987" cy="53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907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(2)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227209"/>
              </p:ext>
            </p:extLst>
          </p:nvPr>
        </p:nvGraphicFramePr>
        <p:xfrm>
          <a:off x="0" y="1222310"/>
          <a:ext cx="10693401" cy="526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128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256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CTF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Matching error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0.5701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0.6354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7BEE1D4-0C33-47DB-B4AC-CB196D7B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07" y="1809631"/>
            <a:ext cx="5256000" cy="394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1E6038D-33D8-4168-8A10-17DF7474D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81" y="1816570"/>
            <a:ext cx="5256000" cy="394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54E4F8-8190-4BD4-9C9F-CF773EDC3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039" y="2400745"/>
            <a:ext cx="1190791" cy="3524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0B271F2-6BFD-47E1-ABC6-8927BB28F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036" y="2403544"/>
            <a:ext cx="1190791" cy="352474"/>
          </a:xfrm>
          <a:prstGeom prst="rect">
            <a:avLst/>
          </a:prstGeom>
        </p:spPr>
      </p:pic>
      <p:graphicFrame>
        <p:nvGraphicFramePr>
          <p:cNvPr id="12" name="內容版面配置區 3">
            <a:extLst>
              <a:ext uri="{FF2B5EF4-FFF2-40B4-BE49-F238E27FC236}">
                <a16:creationId xmlns:a16="http://schemas.microsoft.com/office/drawing/2014/main" id="{7192E744-F00E-43F1-8533-AD790EBF2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13571"/>
              </p:ext>
            </p:extLst>
          </p:nvPr>
        </p:nvGraphicFramePr>
        <p:xfrm>
          <a:off x="695358" y="6515795"/>
          <a:ext cx="4725987" cy="53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6" imgW="5702040" imgH="647640" progId="Equation.DSMT4">
                  <p:embed/>
                </p:oleObj>
              </mc:Choice>
              <mc:Fallback>
                <p:oleObj name="Equation" r:id="rId6" imgW="5702040" imgH="647640" progId="Equation.DSMT4">
                  <p:embed/>
                  <p:pic>
                    <p:nvPicPr>
                      <p:cNvPr id="13" name="內容版面配置區 3">
                        <a:extLst>
                          <a:ext uri="{FF2B5EF4-FFF2-40B4-BE49-F238E27FC236}">
                            <a16:creationId xmlns:a16="http://schemas.microsoft.com/office/drawing/2014/main" id="{FC917316-9671-479A-BCAC-6A98CB662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5358" y="6515795"/>
                        <a:ext cx="4725987" cy="53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13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(3)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279937"/>
              </p:ext>
            </p:extLst>
          </p:nvPr>
        </p:nvGraphicFramePr>
        <p:xfrm>
          <a:off x="0" y="1222310"/>
          <a:ext cx="10693401" cy="5268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1024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2048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CTF</a:t>
                      </a:r>
                      <a:r>
                        <a:rPr lang="zh-TW" alt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Matching error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0.4583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0.2331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85DF9084-3EBF-4F74-84E9-63AA7CC9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87" y="1809631"/>
            <a:ext cx="5256000" cy="394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617CAC-BFC2-4C58-84F8-30B23666F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93" y="1816570"/>
            <a:ext cx="5256000" cy="394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4776AD-8367-49C0-AE95-FF3CE1EB1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724" y="2344762"/>
            <a:ext cx="1190791" cy="3524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65C85B-73D3-40A8-BBEE-B69EE8D4E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873" y="2344762"/>
            <a:ext cx="1190791" cy="352474"/>
          </a:xfrm>
          <a:prstGeom prst="rect">
            <a:avLst/>
          </a:prstGeom>
        </p:spPr>
      </p:pic>
      <p:graphicFrame>
        <p:nvGraphicFramePr>
          <p:cNvPr id="12" name="內容版面配置區 3">
            <a:extLst>
              <a:ext uri="{FF2B5EF4-FFF2-40B4-BE49-F238E27FC236}">
                <a16:creationId xmlns:a16="http://schemas.microsoft.com/office/drawing/2014/main" id="{46DD3CB8-E982-4B6F-AD01-D451EC9F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913571"/>
              </p:ext>
            </p:extLst>
          </p:nvPr>
        </p:nvGraphicFramePr>
        <p:xfrm>
          <a:off x="695358" y="6515795"/>
          <a:ext cx="4725987" cy="53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6" imgW="5702040" imgH="647640" progId="Equation.DSMT4">
                  <p:embed/>
                </p:oleObj>
              </mc:Choice>
              <mc:Fallback>
                <p:oleObj name="Equation" r:id="rId6" imgW="5702040" imgH="647640" progId="Equation.DSMT4">
                  <p:embed/>
                  <p:pic>
                    <p:nvPicPr>
                      <p:cNvPr id="13" name="內容版面配置區 3">
                        <a:extLst>
                          <a:ext uri="{FF2B5EF4-FFF2-40B4-BE49-F238E27FC236}">
                            <a16:creationId xmlns:a16="http://schemas.microsoft.com/office/drawing/2014/main" id="{FC917316-9671-479A-BCAC-6A98CB662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5358" y="6515795"/>
                        <a:ext cx="4725987" cy="53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0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583095"/>
            <a:ext cx="7123429" cy="633276"/>
          </a:xfrm>
        </p:spPr>
        <p:txBody>
          <a:bodyPr/>
          <a:lstStyle/>
          <a:p>
            <a:r>
              <a:rPr lang="en-US" altLang="zh-TW" dirty="0"/>
              <a:t>Source signal estimation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2023/3/15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aphicFrame>
        <p:nvGraphicFramePr>
          <p:cNvPr id="16" name="表格 10">
            <a:extLst>
              <a:ext uri="{FF2B5EF4-FFF2-40B4-BE49-F238E27FC236}">
                <a16:creationId xmlns:a16="http://schemas.microsoft.com/office/drawing/2014/main" id="{8D76F602-D226-485A-8C7D-67BF2E9661EE}"/>
              </a:ext>
            </a:extLst>
          </p:cNvPr>
          <p:cNvGraphicFramePr>
            <a:graphicFrameLocks noGrp="1"/>
          </p:cNvGraphicFramePr>
          <p:nvPr/>
        </p:nvGraphicFramePr>
        <p:xfrm>
          <a:off x="1188131" y="1585265"/>
          <a:ext cx="3009152" cy="135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349">
                  <a:extLst>
                    <a:ext uri="{9D8B030D-6E8A-4147-A177-3AD203B41FA5}">
                      <a16:colId xmlns:a16="http://schemas.microsoft.com/office/drawing/2014/main" val="1966800598"/>
                    </a:ext>
                  </a:extLst>
                </a:gridCol>
                <a:gridCol w="1276803">
                  <a:extLst>
                    <a:ext uri="{9D8B030D-6E8A-4147-A177-3AD203B41FA5}">
                      <a16:colId xmlns:a16="http://schemas.microsoft.com/office/drawing/2014/main" val="2362616725"/>
                    </a:ext>
                  </a:extLst>
                </a:gridCol>
              </a:tblGrid>
              <a:tr h="67589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246274"/>
                  </a:ext>
                </a:extLst>
              </a:tr>
              <a:tr h="67589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 received</a:t>
                      </a:r>
                      <a:endParaRPr lang="zh-TW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68509"/>
                  </a:ext>
                </a:extLst>
              </a:tr>
            </a:tbl>
          </a:graphicData>
        </a:graphic>
      </p:graphicFrame>
      <p:pic>
        <p:nvPicPr>
          <p:cNvPr id="17" name="y">
            <a:hlinkClick r:id="" action="ppaction://media"/>
            <a:extLst>
              <a:ext uri="{FF2B5EF4-FFF2-40B4-BE49-F238E27FC236}">
                <a16:creationId xmlns:a16="http://schemas.microsoft.com/office/drawing/2014/main" id="{7A63E61D-5B1F-4AFC-911B-8CE81D90ED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75822" y="2291395"/>
            <a:ext cx="609600" cy="609600"/>
          </a:xfrm>
          <a:prstGeom prst="rect">
            <a:avLst/>
          </a:prstGeom>
        </p:spPr>
      </p:pic>
      <p:pic>
        <p:nvPicPr>
          <p:cNvPr id="18" name="source">
            <a:hlinkClick r:id="" action="ppaction://media"/>
            <a:extLst>
              <a:ext uri="{FF2B5EF4-FFF2-40B4-BE49-F238E27FC236}">
                <a16:creationId xmlns:a16="http://schemas.microsoft.com/office/drawing/2014/main" id="{269E51D2-A203-4FAE-82D8-DBBC379F2BD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75822" y="1612497"/>
            <a:ext cx="609600" cy="609600"/>
          </a:xfrm>
          <a:prstGeom prst="rect">
            <a:avLst/>
          </a:prstGeom>
        </p:spPr>
      </p:pic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FDCF7EEE-9724-400E-9FEF-0DFB53C992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83357"/>
              </p:ext>
            </p:extLst>
          </p:nvPr>
        </p:nvGraphicFramePr>
        <p:xfrm>
          <a:off x="1188131" y="3523253"/>
          <a:ext cx="5548313" cy="193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Equation" r:id="rId8" imgW="2933640" imgH="990360" progId="Equation.DSMT4">
                  <p:embed/>
                </p:oleObj>
              </mc:Choice>
              <mc:Fallback>
                <p:oleObj name="Equation" r:id="rId8" imgW="2933640" imgH="99036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88131" y="3523253"/>
                        <a:ext cx="5548313" cy="1935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8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193572</TotalTime>
  <Words>427</Words>
  <Application>Microsoft Office PowerPoint</Application>
  <PresentationFormat>自訂</PresentationFormat>
  <Paragraphs>126</Paragraphs>
  <Slides>14</Slides>
  <Notes>1</Notes>
  <HiddenSlides>0</HiddenSlides>
  <MMClips>11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CTF model for long reverberation   Date：2022. 03. 08</vt:lpstr>
      <vt:lpstr>Outline</vt:lpstr>
      <vt:lpstr>Recursive estimation of CTF</vt:lpstr>
      <vt:lpstr>Simulation settings</vt:lpstr>
      <vt:lpstr>ATF estimation</vt:lpstr>
      <vt:lpstr>Window lengths comparison (1)</vt:lpstr>
      <vt:lpstr>Window lengths comparison (2)</vt:lpstr>
      <vt:lpstr>Window lengths comparison (3)</vt:lpstr>
      <vt:lpstr>Source signal estimation</vt:lpstr>
      <vt:lpstr>Window lengths comparison (4)</vt:lpstr>
      <vt:lpstr>Window lengths comparison (5)</vt:lpstr>
      <vt:lpstr>Window lengths comparison (6)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2395</cp:revision>
  <dcterms:created xsi:type="dcterms:W3CDTF">2012-11-25T05:37:01Z</dcterms:created>
  <dcterms:modified xsi:type="dcterms:W3CDTF">2023-03-16T04:05:32Z</dcterms:modified>
</cp:coreProperties>
</file>